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539" r:id="rId5"/>
    <p:sldId id="535" r:id="rId6"/>
    <p:sldId id="537" r:id="rId7"/>
    <p:sldId id="557" r:id="rId8"/>
    <p:sldId id="541" r:id="rId9"/>
    <p:sldId id="553" r:id="rId10"/>
    <p:sldId id="558" r:id="rId11"/>
    <p:sldId id="552" r:id="rId12"/>
    <p:sldId id="532" r:id="rId13"/>
    <p:sldId id="551" r:id="rId14"/>
    <p:sldId id="559" r:id="rId15"/>
    <p:sldId id="560" r:id="rId16"/>
    <p:sldId id="548" r:id="rId17"/>
    <p:sldId id="550" r:id="rId18"/>
    <p:sldId id="531" r:id="rId1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8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4D4D4C"/>
    <a:srgbClr val="343433"/>
    <a:srgbClr val="FF6C00"/>
    <a:srgbClr val="766363"/>
    <a:srgbClr val="FFF5EA"/>
    <a:srgbClr val="0032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7242"/>
  </p:normalViewPr>
  <p:slideViewPr>
    <p:cSldViewPr snapToGrid="0">
      <p:cViewPr>
        <p:scale>
          <a:sx n="100" d="100"/>
          <a:sy n="100" d="100"/>
        </p:scale>
        <p:origin x="1152" y="318"/>
      </p:cViewPr>
      <p:guideLst>
        <p:guide orient="horz" pos="595"/>
        <p:guide pos="3840"/>
        <p:guide orient="horz" pos="1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20/10/2025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20/10/2025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20/10/2025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20/10/2025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20/10/2025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20/10/2025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20/10/2025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20/10/2025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20/10/2025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20/10/2025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34A4208-7DDE-681C-B3CE-D7CE52BA4A83}"/>
              </a:ext>
            </a:extLst>
          </p:cNvPr>
          <p:cNvSpPr txBox="1"/>
          <p:nvPr/>
        </p:nvSpPr>
        <p:spPr>
          <a:xfrm>
            <a:off x="995421" y="2317681"/>
            <a:ext cx="9510969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4400" b="1" dirty="0">
                <a:solidFill>
                  <a:srgbClr val="404040"/>
                </a:solidFill>
                <a:latin typeface="Work Sans Bold Roman"/>
                <a:cs typeface="Calibri"/>
              </a:rPr>
              <a:t>Nombre proyecto: TRANSVERT</a:t>
            </a:r>
          </a:p>
          <a:p>
            <a:pPr>
              <a:defRPr/>
            </a:pPr>
            <a:r>
              <a:rPr lang="es-ES" sz="4400" b="1" dirty="0">
                <a:solidFill>
                  <a:srgbClr val="404040"/>
                </a:solidFill>
                <a:latin typeface="Work Sans Bold Roman"/>
                <a:cs typeface="Calibri"/>
              </a:rPr>
              <a:t>                                   SOLUTIONS 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8FA530-2C42-9418-C33C-3BD7479D8AD3}"/>
              </a:ext>
            </a:extLst>
          </p:cNvPr>
          <p:cNvSpPr txBox="1"/>
          <p:nvPr/>
        </p:nvSpPr>
        <p:spPr>
          <a:xfrm>
            <a:off x="995421" y="3920561"/>
            <a:ext cx="9510969" cy="18774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2400" b="1" dirty="0">
                <a:solidFill>
                  <a:srgbClr val="404040"/>
                </a:solidFill>
                <a:latin typeface="Work Sans Bold Roman"/>
                <a:cs typeface="Calibri"/>
              </a:rPr>
              <a:t>Integrantes: LUIS DAVID PORTILLO</a:t>
            </a:r>
          </a:p>
          <a:p>
            <a:pPr>
              <a:defRPr/>
            </a:pPr>
            <a:r>
              <a:rPr lang="es-ES" sz="2400" b="1" dirty="0">
                <a:solidFill>
                  <a:srgbClr val="404040"/>
                </a:solidFill>
                <a:latin typeface="Work Sans Bold Roman"/>
                <a:cs typeface="Calibri"/>
              </a:rPr>
              <a:t>                       ANDERSON DAVID SIERRA </a:t>
            </a:r>
          </a:p>
          <a:p>
            <a:pPr>
              <a:defRPr/>
            </a:pPr>
            <a:endParaRPr lang="es-ES" sz="2400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/>
            </a:endParaRPr>
          </a:p>
          <a:p>
            <a:pPr>
              <a:defRPr/>
            </a:pPr>
            <a:endParaRPr lang="es-ES" sz="4400" b="1" dirty="0">
              <a:solidFill>
                <a:srgbClr val="404040"/>
              </a:solidFill>
              <a:latin typeface="Work Sans Bold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4616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3600" b="1" dirty="0">
                <a:solidFill>
                  <a:prstClr val="white"/>
                </a:solidFill>
                <a:latin typeface="WORK SANS BOLD ROMAN"/>
              </a:rPr>
              <a:t>Muestra proyecto Metodológico </a:t>
            </a:r>
            <a:endParaRPr lang="es-MX" sz="36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E51A75D-7EC7-1AA5-C782-B79ECA719642}"/>
              </a:ext>
            </a:extLst>
          </p:cNvPr>
          <p:cNvSpPr txBox="1"/>
          <p:nvPr/>
        </p:nvSpPr>
        <p:spPr>
          <a:xfrm>
            <a:off x="406542" y="1256467"/>
            <a:ext cx="11378916" cy="560153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s-MX" dirty="0">
                <a:solidFill>
                  <a:srgbClr val="000000"/>
                </a:solidFill>
                <a:latin typeface="Arial"/>
                <a:ea typeface="+mn-lt"/>
                <a:cs typeface="Arial"/>
              </a:rPr>
              <a:t>Arquitectura SW:</a:t>
            </a:r>
          </a:p>
          <a:p>
            <a:r>
              <a:rPr lang="es-ES" sz="2000" dirty="0">
                <a:cs typeface="Calibri"/>
              </a:rPr>
              <a:t>Capas del sistema: Capa de presentación (Front-</a:t>
            </a:r>
            <a:r>
              <a:rPr lang="es-ES" sz="2000" dirty="0" err="1">
                <a:cs typeface="Calibri"/>
              </a:rPr>
              <a:t>End</a:t>
            </a:r>
            <a:r>
              <a:rPr lang="es-ES" sz="2000" dirty="0">
                <a:cs typeface="Calibri"/>
              </a:rPr>
              <a:t>):</a:t>
            </a:r>
          </a:p>
          <a:p>
            <a:r>
              <a:rPr lang="es-ES" sz="2000" dirty="0">
                <a:cs typeface="Calibri"/>
              </a:rPr>
              <a:t>Es la interfaz que permite la interacción entre el usuario (cliente o empresario) y la aplicación.</a:t>
            </a:r>
          </a:p>
          <a:p>
            <a:r>
              <a:rPr lang="es-ES" sz="2000" dirty="0">
                <a:cs typeface="Calibri"/>
              </a:rPr>
              <a:t>Se desarrollará utilizando tecnologías como HTML5, CSS3, JavaScript, Python y frameworks como Django, proporcionando una experiencia visual moderna y responsiva.</a:t>
            </a:r>
          </a:p>
          <a:p>
            <a:endParaRPr lang="es-ES" sz="2000" dirty="0">
              <a:cs typeface="Calibri"/>
            </a:endParaRPr>
          </a:p>
          <a:p>
            <a:r>
              <a:rPr lang="es-ES" sz="2000" dirty="0">
                <a:cs typeface="Calibri"/>
              </a:rPr>
              <a:t>Capa de datos (Base de datos):</a:t>
            </a:r>
          </a:p>
          <a:p>
            <a:r>
              <a:rPr lang="es-ES" sz="2000" dirty="0">
                <a:cs typeface="Calibri"/>
              </a:rPr>
              <a:t>Se almacenará toda la información relacionada con usuarios, empresas, envíos y reportes.</a:t>
            </a:r>
          </a:p>
          <a:p>
            <a:r>
              <a:rPr lang="es-ES" sz="2000" dirty="0">
                <a:cs typeface="Calibri"/>
              </a:rPr>
              <a:t>Se utilizará MONGO DB como sistema gestor de bases de datos, garantizando integridad y seguridad de los datos Características de la arquitectura:</a:t>
            </a:r>
          </a:p>
          <a:p>
            <a:endParaRPr lang="es-ES" sz="2000" dirty="0">
              <a:cs typeface="Calibri"/>
            </a:endParaRPr>
          </a:p>
          <a:p>
            <a:r>
              <a:rPr lang="es-ES" sz="2000" dirty="0">
                <a:cs typeface="Calibri"/>
              </a:rPr>
              <a:t>Escalable y modular.</a:t>
            </a:r>
          </a:p>
          <a:p>
            <a:endParaRPr lang="es-ES" sz="2000" dirty="0">
              <a:cs typeface="Calibri"/>
            </a:endParaRPr>
          </a:p>
          <a:p>
            <a:r>
              <a:rPr lang="es-ES" sz="2000" dirty="0">
                <a:cs typeface="Calibri"/>
              </a:rPr>
              <a:t>Permite acceso desde cualquier dispositivo con conexión a Internet.</a:t>
            </a:r>
          </a:p>
          <a:p>
            <a:endParaRPr lang="es-ES" sz="2000" dirty="0">
              <a:cs typeface="Calibri"/>
            </a:endParaRPr>
          </a:p>
          <a:p>
            <a:r>
              <a:rPr lang="es-ES" sz="2000" dirty="0">
                <a:cs typeface="Calibri"/>
              </a:rPr>
              <a:t>Facilita el mantenimiento y la integración de nuevas funcionalidades.</a:t>
            </a:r>
          </a:p>
          <a:p>
            <a:endParaRPr lang="es-ES" sz="2000" dirty="0">
              <a:cs typeface="Calibri"/>
            </a:endParaRPr>
          </a:p>
          <a:p>
            <a:r>
              <a:rPr lang="es-ES" sz="2000" dirty="0">
                <a:cs typeface="Calibri"/>
              </a:rPr>
              <a:t>Utiliza servicios  PHP para la comunicación entre capas.</a:t>
            </a:r>
          </a:p>
        </p:txBody>
      </p:sp>
    </p:spTree>
    <p:extLst>
      <p:ext uri="{BB962C8B-B14F-4D97-AF65-F5344CB8AC3E}">
        <p14:creationId xmlns:p14="http://schemas.microsoft.com/office/powerpoint/2010/main" val="3785701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E60B92-286C-65CC-254B-DBF6B8BA8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729A89D4-2885-7B33-8216-68B6A6A0D53A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3600" b="1" dirty="0">
                <a:solidFill>
                  <a:prstClr val="white"/>
                </a:solidFill>
                <a:latin typeface="WORK SANS BOLD ROMAN"/>
              </a:rPr>
              <a:t>Muestra proyecto Metodológico </a:t>
            </a:r>
            <a:endParaRPr lang="es-MX" sz="36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8D98C9-9378-8621-ED42-198688607B1D}"/>
              </a:ext>
            </a:extLst>
          </p:cNvPr>
          <p:cNvSpPr txBox="1"/>
          <p:nvPr/>
        </p:nvSpPr>
        <p:spPr>
          <a:xfrm>
            <a:off x="0" y="1286402"/>
            <a:ext cx="12344400" cy="606319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s-MX" sz="2000" dirty="0">
                <a:solidFill>
                  <a:srgbClr val="000000"/>
                </a:solidFill>
                <a:latin typeface="Arial"/>
                <a:ea typeface="+mn-lt"/>
                <a:cs typeface="Arial"/>
              </a:rPr>
              <a:t>Metodología SW:</a:t>
            </a:r>
            <a:endParaRPr lang="es-ES" sz="2000" dirty="0">
              <a:latin typeface="Arial"/>
              <a:ea typeface="Calibri"/>
              <a:cs typeface="Arial"/>
            </a:endParaRPr>
          </a:p>
          <a:p>
            <a:r>
              <a:rPr lang="es-ES" sz="1600" dirty="0">
                <a:latin typeface="Arial"/>
                <a:ea typeface="Calibri"/>
                <a:cs typeface="Arial"/>
              </a:rPr>
              <a:t>Para el desarrollo del sistema se adoptará la metodología ágil SCRUM, debido a su flexibilidad y enfoque colaborativo.</a:t>
            </a:r>
          </a:p>
          <a:p>
            <a:endParaRPr lang="es-ES" sz="1600" dirty="0">
              <a:latin typeface="Arial"/>
              <a:ea typeface="Calibri"/>
              <a:cs typeface="Arial"/>
            </a:endParaRPr>
          </a:p>
          <a:p>
            <a:r>
              <a:rPr lang="es-ES" sz="1600" dirty="0">
                <a:latin typeface="Arial"/>
                <a:ea typeface="Calibri"/>
                <a:cs typeface="Arial"/>
              </a:rPr>
              <a:t>Etapas del proceso:</a:t>
            </a:r>
          </a:p>
          <a:p>
            <a:endParaRPr lang="es-ES" sz="1600" dirty="0">
              <a:latin typeface="Arial"/>
              <a:ea typeface="Calibri"/>
              <a:cs typeface="Arial"/>
            </a:endParaRPr>
          </a:p>
          <a:p>
            <a:r>
              <a:rPr lang="es-ES" sz="1600" dirty="0">
                <a:latin typeface="Arial"/>
                <a:ea typeface="Calibri"/>
                <a:cs typeface="Arial"/>
              </a:rPr>
              <a:t>Reunión inicial (Sprint Planning):</a:t>
            </a:r>
          </a:p>
          <a:p>
            <a:r>
              <a:rPr lang="es-ES" sz="1600" dirty="0">
                <a:latin typeface="Arial"/>
                <a:ea typeface="Calibri"/>
                <a:cs typeface="Arial"/>
              </a:rPr>
              <a:t>Se definen los objetivos del proyecto, los módulos principales y las prioridades del sistema (registro, autenticación, seguimiento, soporte, etc.).</a:t>
            </a:r>
          </a:p>
          <a:p>
            <a:endParaRPr lang="es-ES" sz="1600" dirty="0">
              <a:latin typeface="Arial"/>
              <a:ea typeface="Calibri"/>
              <a:cs typeface="Arial"/>
            </a:endParaRPr>
          </a:p>
          <a:p>
            <a:r>
              <a:rPr lang="es-ES" sz="1600" dirty="0">
                <a:latin typeface="Arial"/>
                <a:ea typeface="Calibri"/>
                <a:cs typeface="Arial"/>
              </a:rPr>
              <a:t>Desarrollo por Sprints:</a:t>
            </a:r>
          </a:p>
          <a:p>
            <a:r>
              <a:rPr lang="es-ES" sz="1600" dirty="0">
                <a:latin typeface="Arial"/>
                <a:ea typeface="Calibri"/>
                <a:cs typeface="Arial"/>
              </a:rPr>
              <a:t>El proyecto se divide en pequeñas entregas funcionales (sprints) En cada sprint se implementan funcionalidades específicas como el módulo de registro, seguimiento de envíos o atención de quejas.</a:t>
            </a:r>
          </a:p>
          <a:p>
            <a:endParaRPr lang="es-ES" sz="1600" dirty="0">
              <a:latin typeface="Arial"/>
              <a:ea typeface="Calibri"/>
              <a:cs typeface="Arial"/>
            </a:endParaRPr>
          </a:p>
          <a:p>
            <a:r>
              <a:rPr lang="es-ES" sz="1600" dirty="0">
                <a:latin typeface="Arial"/>
                <a:ea typeface="Calibri"/>
                <a:cs typeface="Arial"/>
              </a:rPr>
              <a:t>Revisión y retroalimentación (Sprint Review):</a:t>
            </a:r>
          </a:p>
          <a:p>
            <a:r>
              <a:rPr lang="es-ES" sz="1600" dirty="0">
                <a:latin typeface="Arial"/>
                <a:ea typeface="Calibri"/>
                <a:cs typeface="Arial"/>
              </a:rPr>
              <a:t>Al finalizar cada sprint, se revisa con el equipo o el cliente los avances obtenidos para asegurar que cumplen con los requerimientos establecidos.</a:t>
            </a:r>
          </a:p>
          <a:p>
            <a:endParaRPr lang="es-ES" sz="1600" dirty="0">
              <a:latin typeface="Arial"/>
              <a:ea typeface="Calibri"/>
              <a:cs typeface="Arial"/>
            </a:endParaRPr>
          </a:p>
          <a:p>
            <a:r>
              <a:rPr lang="es-ES" sz="1600" dirty="0">
                <a:latin typeface="Arial"/>
                <a:ea typeface="Calibri"/>
                <a:cs typeface="Arial"/>
              </a:rPr>
              <a:t>Pruebas continuas (Testing):</a:t>
            </a:r>
          </a:p>
          <a:p>
            <a:r>
              <a:rPr lang="es-ES" sz="1600" dirty="0">
                <a:latin typeface="Arial"/>
                <a:ea typeface="Calibri"/>
                <a:cs typeface="Arial"/>
              </a:rPr>
              <a:t>Se realizan pruebas unitarias y funcionales durante cada iteración, garantizando el correcto desempeño del sistema.</a:t>
            </a:r>
          </a:p>
          <a:p>
            <a:endParaRPr lang="es-ES" sz="1600" dirty="0">
              <a:latin typeface="Arial"/>
              <a:ea typeface="Calibri"/>
              <a:cs typeface="Arial"/>
            </a:endParaRPr>
          </a:p>
          <a:p>
            <a:r>
              <a:rPr lang="es-ES" sz="1600" dirty="0">
                <a:latin typeface="Arial"/>
                <a:ea typeface="Calibri"/>
                <a:cs typeface="Arial"/>
              </a:rPr>
              <a:t>Entrega final:</a:t>
            </a:r>
          </a:p>
          <a:p>
            <a:r>
              <a:rPr lang="es-ES" sz="1600" dirty="0">
                <a:latin typeface="Arial"/>
                <a:ea typeface="Calibri"/>
                <a:cs typeface="Arial"/>
              </a:rPr>
              <a:t>Una vez validadas todas las funcionalidades, se realiza la implementación definitiva y se documenta el producto final.</a:t>
            </a:r>
            <a:endParaRPr lang="es-MX" sz="1600" dirty="0">
              <a:latin typeface="Arial"/>
              <a:ea typeface="Calibri"/>
              <a:cs typeface="Arial"/>
            </a:endParaRPr>
          </a:p>
          <a:p>
            <a:endParaRPr lang="es-ES" sz="3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4350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20A3EA-B29F-4676-009D-CD03608B4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4F272AFE-28E1-8F58-C6E6-46C5A5B06CA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3600" b="1">
                <a:solidFill>
                  <a:prstClr val="white"/>
                </a:solidFill>
                <a:latin typeface="WORK SANS BOLD ROMAN"/>
              </a:rPr>
              <a:t>Muestra proyecto Metodológico </a:t>
            </a:r>
            <a:endParaRPr lang="es-MX" sz="36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E5219F-8283-958A-A17F-5179B3E6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1335"/>
            <a:ext cx="9934575" cy="521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46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3600" b="1" dirty="0">
                <a:solidFill>
                  <a:prstClr val="white"/>
                </a:solidFill>
                <a:latin typeface="WORK SANS BOLD ROMAN"/>
              </a:rPr>
              <a:t>Pantallazos del desarrollo</a:t>
            </a:r>
            <a:endParaRPr kumimoji="0" lang="es-CO" sz="36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5125C63-2A86-597D-C68F-58DFB2D6ACE9}"/>
              </a:ext>
            </a:extLst>
          </p:cNvPr>
          <p:cNvSpPr txBox="1"/>
          <p:nvPr/>
        </p:nvSpPr>
        <p:spPr>
          <a:xfrm>
            <a:off x="219300" y="3710845"/>
            <a:ext cx="8322902" cy="61555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s-MX" dirty="0">
                <a:latin typeface="Arial"/>
                <a:ea typeface="Calibri"/>
                <a:cs typeface="Arial"/>
              </a:rPr>
              <a:t>Página principal, </a:t>
            </a:r>
            <a:r>
              <a:rPr lang="es-MX" dirty="0" err="1">
                <a:latin typeface="Arial"/>
                <a:ea typeface="Calibri"/>
                <a:cs typeface="Arial"/>
              </a:rPr>
              <a:t>login</a:t>
            </a:r>
            <a:r>
              <a:rPr lang="es-MX" dirty="0">
                <a:latin typeface="Arial"/>
                <a:ea typeface="Calibri"/>
                <a:cs typeface="Arial"/>
              </a:rPr>
              <a:t>, roles (Validación CRUD)</a:t>
            </a:r>
          </a:p>
          <a:p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887973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3600" b="1" dirty="0">
                <a:solidFill>
                  <a:prstClr val="white"/>
                </a:solidFill>
                <a:latin typeface="WORK SANS BOLD ROMAN"/>
              </a:rPr>
              <a:t>Conclusiones</a:t>
            </a:r>
            <a:endParaRPr kumimoji="0" lang="es-CO" sz="36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8714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C8A0683F-92AE-9D9F-5962-DE1D59EE4E62}"/>
              </a:ext>
            </a:extLst>
          </p:cNvPr>
          <p:cNvSpPr txBox="1">
            <a:spLocks/>
          </p:cNvSpPr>
          <p:nvPr/>
        </p:nvSpPr>
        <p:spPr>
          <a:xfrm>
            <a:off x="521285" y="3975788"/>
            <a:ext cx="11144662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MX" sz="2000" b="1" dirty="0">
                <a:solidFill>
                  <a:prstClr val="white"/>
                </a:solidFill>
                <a:latin typeface="WORK SANS BOLD ROMAN"/>
              </a:rPr>
              <a:t>Ing. Paola Andrea Gutiérrez Mendieta</a:t>
            </a:r>
            <a:endParaRPr kumimoji="0" lang="es-CO" sz="20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4626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1FEF253-53C4-B5FA-07C7-0B039B14F52F}"/>
              </a:ext>
            </a:extLst>
          </p:cNvPr>
          <p:cNvSpPr txBox="1"/>
          <p:nvPr/>
        </p:nvSpPr>
        <p:spPr>
          <a:xfrm>
            <a:off x="1481959" y="2238946"/>
            <a:ext cx="94593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6000" b="1" dirty="0">
                <a:solidFill>
                  <a:srgbClr val="4D4D4C"/>
                </a:solidFill>
                <a:latin typeface="WORK SANS BOLD ROMAN" pitchFamily="2" charset="77"/>
              </a:rPr>
              <a:t>Análisis y Desarrollo de Software-ADSO</a:t>
            </a:r>
            <a:endParaRPr kumimoji="0" lang="es-CO" sz="7200" b="1" u="none" strike="noStrike" kern="1200" cap="none" spc="0" normalizeH="0" baseline="0" noProof="0" dirty="0">
              <a:ln>
                <a:noFill/>
              </a:ln>
              <a:solidFill>
                <a:srgbClr val="4D4D4C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AE0C963B-97B4-4F66-1B49-0B47BC7F0F1A}"/>
              </a:ext>
            </a:extLst>
          </p:cNvPr>
          <p:cNvCxnSpPr>
            <a:cxnSpLocks/>
          </p:cNvCxnSpPr>
          <p:nvPr/>
        </p:nvCxnSpPr>
        <p:spPr>
          <a:xfrm>
            <a:off x="4972228" y="4177938"/>
            <a:ext cx="2247544" cy="0"/>
          </a:xfrm>
          <a:prstGeom prst="line">
            <a:avLst/>
          </a:prstGeom>
          <a:ln w="12700"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9388A4DF-720D-E501-986E-D50B788D2F61}"/>
              </a:ext>
            </a:extLst>
          </p:cNvPr>
          <p:cNvSpPr txBox="1"/>
          <p:nvPr/>
        </p:nvSpPr>
        <p:spPr>
          <a:xfrm>
            <a:off x="4168816" y="4406443"/>
            <a:ext cx="3854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 Light Roman" pitchFamily="2" charset="77"/>
                <a:ea typeface="+mn-ea"/>
                <a:cs typeface="+mn-cs"/>
              </a:rPr>
              <a:t>Programa nivel Tecnólogo</a:t>
            </a:r>
          </a:p>
        </p:txBody>
      </p:sp>
    </p:spTree>
    <p:extLst>
      <p:ext uri="{BB962C8B-B14F-4D97-AF65-F5344CB8AC3E}">
        <p14:creationId xmlns:p14="http://schemas.microsoft.com/office/powerpoint/2010/main" val="197114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951D1C-ACAB-30A9-933A-FC96DF28A2F0}"/>
              </a:ext>
            </a:extLst>
          </p:cNvPr>
          <p:cNvSpPr txBox="1">
            <a:spLocks/>
          </p:cNvSpPr>
          <p:nvPr/>
        </p:nvSpPr>
        <p:spPr>
          <a:xfrm>
            <a:off x="1074875" y="766256"/>
            <a:ext cx="4301166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>
                <a:solidFill>
                  <a:srgbClr val="38AA00"/>
                </a:solidFill>
                <a:latin typeface="WORK SANS BOLD ROMAN" pitchFamily="2" charset="77"/>
              </a:rPr>
              <a:t>N</a:t>
            </a:r>
            <a:r>
              <a:rPr lang="es-CO" sz="3600" b="1" dirty="0">
                <a:solidFill>
                  <a:srgbClr val="38AA00"/>
                </a:solidFill>
                <a:latin typeface="WORK SANS BOLD ROMAN" pitchFamily="2" charset="77"/>
              </a:rPr>
              <a:t>UESTRO OBJETIVO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F6697F3-B1A3-FADB-1243-D89866428CB1}"/>
              </a:ext>
            </a:extLst>
          </p:cNvPr>
          <p:cNvSpPr txBox="1"/>
          <p:nvPr/>
        </p:nvSpPr>
        <p:spPr>
          <a:xfrm>
            <a:off x="407372" y="1316729"/>
            <a:ext cx="5242034" cy="5509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s-ES" sz="1600" dirty="0">
              <a:latin typeface="Work Sans Light"/>
            </a:endParaRPr>
          </a:p>
          <a:p>
            <a:pPr algn="just"/>
            <a:r>
              <a:rPr lang="es-ES" sz="1600" dirty="0">
                <a:latin typeface="Work Sans Light"/>
              </a:rPr>
              <a:t>🎯 Objetivo General</a:t>
            </a:r>
          </a:p>
          <a:p>
            <a:pPr algn="just"/>
            <a:endParaRPr lang="es-ES" sz="1600" dirty="0">
              <a:latin typeface="Work Sans Light"/>
            </a:endParaRPr>
          </a:p>
          <a:p>
            <a:pPr algn="just"/>
            <a:r>
              <a:rPr lang="es-ES" sz="1600" dirty="0">
                <a:latin typeface="Work Sans Light"/>
              </a:rPr>
              <a:t>Desarrollar una plataforma web funcional que conecte a clientes con empresarios del sector logístico, aplicando herramientas modernas como Django, Apache y MongoDB para garantizar un sistema robusto, seguro y de fácil mantenimiento.</a:t>
            </a:r>
          </a:p>
          <a:p>
            <a:pPr algn="just"/>
            <a:endParaRPr lang="es-ES" sz="1600" dirty="0">
              <a:latin typeface="Work Sans Light"/>
            </a:endParaRPr>
          </a:p>
          <a:p>
            <a:pPr algn="just"/>
            <a:r>
              <a:rPr lang="es-ES" sz="1600" dirty="0">
                <a:latin typeface="Work Sans Light"/>
              </a:rPr>
              <a:t>✔️ Framework Django (Python): para la creación de aplicaciones web seguras, escalables y estructuradas bajo el patrón MVC.</a:t>
            </a:r>
          </a:p>
          <a:p>
            <a:pPr algn="just"/>
            <a:endParaRPr lang="es-ES" sz="1600" dirty="0">
              <a:latin typeface="Work Sans Light"/>
            </a:endParaRPr>
          </a:p>
          <a:p>
            <a:pPr algn="just"/>
            <a:r>
              <a:rPr lang="es-ES" sz="1600" dirty="0">
                <a:latin typeface="Work Sans Light"/>
              </a:rPr>
              <a:t>✔️ Servidor Apache: para el despliegue y administración eficiente del sitio web en entornos de producción.</a:t>
            </a:r>
          </a:p>
          <a:p>
            <a:pPr algn="just"/>
            <a:endParaRPr lang="es-ES" sz="1600" dirty="0">
              <a:latin typeface="Work Sans Light"/>
            </a:endParaRPr>
          </a:p>
          <a:p>
            <a:pPr algn="just"/>
            <a:r>
              <a:rPr lang="es-ES" sz="1600" dirty="0">
                <a:latin typeface="Work Sans Light"/>
              </a:rPr>
              <a:t>✔️ Base de datos MongoDB: para el almacenamiento ágil y flexible de la información en formato NoSQL.</a:t>
            </a:r>
          </a:p>
          <a:p>
            <a:pPr algn="just"/>
            <a:endParaRPr lang="es-MX" sz="1600" dirty="0">
              <a:latin typeface="Work Sans Light"/>
              <a:cs typeface="Calibri"/>
            </a:endParaRPr>
          </a:p>
          <a:p>
            <a:pPr marL="342900" indent="-342900" algn="just">
              <a:buFont typeface="Wingdings"/>
              <a:buChar char="ü"/>
            </a:pPr>
            <a:endParaRPr lang="es-MX" sz="1600" dirty="0">
              <a:latin typeface="Work Sans Ligh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69DD18A-AB54-34AC-A662-0BDC60B050FF}"/>
              </a:ext>
            </a:extLst>
          </p:cNvPr>
          <p:cNvCxnSpPr>
            <a:cxnSpLocks/>
          </p:cNvCxnSpPr>
          <p:nvPr/>
        </p:nvCxnSpPr>
        <p:spPr>
          <a:xfrm>
            <a:off x="1074875" y="1316729"/>
            <a:ext cx="3907028" cy="0"/>
          </a:xfrm>
          <a:prstGeom prst="line">
            <a:avLst/>
          </a:prstGeom>
          <a:ln w="12700">
            <a:solidFill>
              <a:srgbClr val="4D4D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CBB8E863-134C-047E-564D-20E4D7521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6" r="239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00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951D1C-ACAB-30A9-933A-FC96DF28A2F0}"/>
              </a:ext>
            </a:extLst>
          </p:cNvPr>
          <p:cNvSpPr txBox="1">
            <a:spLocks/>
          </p:cNvSpPr>
          <p:nvPr/>
        </p:nvSpPr>
        <p:spPr>
          <a:xfrm>
            <a:off x="1074875" y="766256"/>
            <a:ext cx="4301166" cy="6765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>
                <a:solidFill>
                  <a:srgbClr val="38AA00"/>
                </a:solidFill>
                <a:latin typeface="WORK SANS BOLD ROMAN"/>
              </a:rPr>
              <a:t>Objetivos Específicos 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F6697F3-B1A3-FADB-1243-D89866428CB1}"/>
              </a:ext>
            </a:extLst>
          </p:cNvPr>
          <p:cNvSpPr txBox="1"/>
          <p:nvPr/>
        </p:nvSpPr>
        <p:spPr>
          <a:xfrm>
            <a:off x="814744" y="1442854"/>
            <a:ext cx="4427290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MX" sz="1600" dirty="0">
                <a:latin typeface="Work Sans Light"/>
              </a:rPr>
              <a:t>Conocer como trabajar:</a:t>
            </a:r>
          </a:p>
          <a:p>
            <a:pPr algn="just"/>
            <a:endParaRPr lang="es-MX" sz="1600" dirty="0">
              <a:latin typeface="Work Sans Light"/>
            </a:endParaRPr>
          </a:p>
          <a:p>
            <a:pPr marL="342900" indent="-342900" algn="just">
              <a:buFont typeface="Wingdings"/>
              <a:buChar char="ü"/>
            </a:pPr>
            <a:endParaRPr lang="es-MX" sz="1600" dirty="0">
              <a:latin typeface="Work Sans Light"/>
            </a:endParaRPr>
          </a:p>
          <a:p>
            <a:pPr algn="just"/>
            <a:r>
              <a:rPr lang="es-ES" sz="1600" dirty="0">
                <a:latin typeface="Work Sans Light"/>
                <a:ea typeface="Calibri"/>
                <a:cs typeface="Calibri"/>
              </a:rPr>
              <a:t>✔️ Gestión eficiente de datos de usuarios, garantizando el registro, autenticación y manejo seguro de la información.</a:t>
            </a:r>
          </a:p>
          <a:p>
            <a:pPr marL="342900" indent="-342900" algn="just">
              <a:buFont typeface="Wingdings"/>
              <a:buChar char="ü"/>
            </a:pPr>
            <a:endParaRPr lang="es-ES" sz="1600" dirty="0">
              <a:latin typeface="Work Sans Light"/>
              <a:ea typeface="Calibri"/>
              <a:cs typeface="Calibri"/>
            </a:endParaRPr>
          </a:p>
          <a:p>
            <a:pPr algn="just"/>
            <a:r>
              <a:rPr lang="es-ES" sz="1600" dirty="0">
                <a:latin typeface="Work Sans Light"/>
                <a:ea typeface="Calibri"/>
                <a:cs typeface="Calibri"/>
              </a:rPr>
              <a:t>✔️ Gestión y seguimiento de envíos basada en identificadores únicos (ID), permitiendo al usuario consultar el estado de sus solicitudes en tiempo real.</a:t>
            </a:r>
          </a:p>
          <a:p>
            <a:pPr marL="342900" indent="-342900" algn="just">
              <a:buFont typeface="Wingdings"/>
              <a:buChar char="ü"/>
            </a:pPr>
            <a:endParaRPr lang="es-ES" sz="1600" dirty="0">
              <a:latin typeface="Work Sans Light"/>
              <a:ea typeface="Calibri"/>
              <a:cs typeface="Calibri"/>
            </a:endParaRPr>
          </a:p>
          <a:p>
            <a:pPr algn="just"/>
            <a:r>
              <a:rPr lang="es-ES" sz="1600" dirty="0">
                <a:latin typeface="Work Sans Light"/>
                <a:ea typeface="Calibri"/>
                <a:cs typeface="Calibri"/>
              </a:rPr>
              <a:t>✔️ Diseño de una interfaz elegante, intuitiva y completamente responsive, adaptable a diferentes dispositivos y fácil de usar para clientes y empresarios.</a:t>
            </a:r>
            <a:endParaRPr lang="es-MX" sz="1600" dirty="0">
              <a:latin typeface="Work Sans Light"/>
              <a:ea typeface="Calibri"/>
              <a:cs typeface="Calibri"/>
            </a:endParaRPr>
          </a:p>
          <a:p>
            <a:pPr marL="342900" indent="-342900" algn="just">
              <a:buFont typeface="Wingdings"/>
              <a:buChar char="ü"/>
            </a:pPr>
            <a:endParaRPr lang="es-MX" sz="1600" dirty="0">
              <a:latin typeface="Work Sans Light"/>
              <a:cs typeface="Calibri"/>
            </a:endParaRPr>
          </a:p>
          <a:p>
            <a:pPr marL="342900" indent="-342900" algn="just">
              <a:buFont typeface="Wingdings"/>
              <a:buChar char="ü"/>
            </a:pPr>
            <a:endParaRPr lang="es-MX" sz="1600" dirty="0">
              <a:latin typeface="Work Sans Ligh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69DD18A-AB54-34AC-A662-0BDC60B050FF}"/>
              </a:ext>
            </a:extLst>
          </p:cNvPr>
          <p:cNvCxnSpPr>
            <a:cxnSpLocks/>
          </p:cNvCxnSpPr>
          <p:nvPr/>
        </p:nvCxnSpPr>
        <p:spPr>
          <a:xfrm>
            <a:off x="1074875" y="1316729"/>
            <a:ext cx="3907028" cy="0"/>
          </a:xfrm>
          <a:prstGeom prst="line">
            <a:avLst/>
          </a:prstGeom>
          <a:ln w="12700">
            <a:solidFill>
              <a:srgbClr val="4D4D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CBB8E863-134C-047E-564D-20E4D7521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6" r="239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79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1621132" y="2623935"/>
            <a:ext cx="8949759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MX" sz="6000" b="1" dirty="0">
                <a:solidFill>
                  <a:schemeClr val="bg1"/>
                </a:solidFill>
                <a:latin typeface="WORK SANS BOLD ROMAN"/>
              </a:rPr>
              <a:t>Identificación del problema</a:t>
            </a:r>
            <a:endParaRPr lang="es-MX" sz="60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 BOLD ROMAN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5A163DBE-F897-18A8-546D-D4185CFDDFA7}"/>
              </a:ext>
            </a:extLst>
          </p:cNvPr>
          <p:cNvSpPr txBox="1"/>
          <p:nvPr/>
        </p:nvSpPr>
        <p:spPr>
          <a:xfrm>
            <a:off x="1526875" y="3759746"/>
            <a:ext cx="8600536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2000" b="1" dirty="0">
                <a:solidFill>
                  <a:schemeClr val="bg1"/>
                </a:solidFill>
                <a:latin typeface="WORK SANS BOLD ROMAN"/>
              </a:rPr>
              <a:t>Las micro y medianas empresas logísticas enfrentan dificultades para conectar con nuevos clientes y gestionar envíos de forma eficiente.</a:t>
            </a:r>
          </a:p>
          <a:p>
            <a:pPr algn="ctr">
              <a:defRPr/>
            </a:pPr>
            <a:r>
              <a:rPr lang="es-ES" sz="2000" b="1" dirty="0">
                <a:solidFill>
                  <a:schemeClr val="bg1"/>
                </a:solidFill>
                <a:latin typeface="WORK SANS BOLD ROMAN"/>
              </a:rPr>
              <a:t>Se propone desarrollar una plataforma web que facilite la comunicación entre clientes y empresarios, ofreciendo una interfaz moderna, intuitiva y adaptable que optimice el proceso logístico</a:t>
            </a:r>
            <a:endParaRPr lang="es-MX" sz="20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 BOLD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918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defRPr/>
            </a:pPr>
            <a:r>
              <a:rPr lang="en-US" sz="5400" b="1" dirty="0"/>
              <a:t>UML</a:t>
            </a:r>
            <a:endParaRPr lang="en-US" sz="5400" b="1" u="none" strike="noStrike" cap="none" spc="0" normalizeH="0" baseline="0" noProof="0" dirty="0">
              <a:ln>
                <a:noFill/>
              </a:ln>
              <a:effectLst/>
              <a:uLnTx/>
              <a:uFillTx/>
              <a:ea typeface="Calibri Light"/>
              <a:cs typeface="Calibri Light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E51A75D-7EC7-1AA5-C782-B79ECA719642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ea typeface="Calibri"/>
                <a:cs typeface="Calibri"/>
              </a:rPr>
              <a:t>BPMN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ea typeface="Calibri"/>
                <a:cs typeface="Calibri"/>
              </a:rPr>
              <a:t>CASOS DE USO</a:t>
            </a:r>
          </a:p>
        </p:txBody>
      </p:sp>
      <p:pic>
        <p:nvPicPr>
          <p:cNvPr id="2" name="Imagen 1" descr="Frameworks PHP: ¿qué son? ¿para qué sirven? ¿cuántos hay?">
            <a:extLst>
              <a:ext uri="{FF2B5EF4-FFF2-40B4-BE49-F238E27FC236}">
                <a16:creationId xmlns:a16="http://schemas.microsoft.com/office/drawing/2014/main" id="{8B8DF3C1-018E-6CBD-C8C2-EB58633D5A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17" r="24825" b="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1610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33D8D8-CB7D-3D11-7767-BEED814F0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3B7AA278-5B16-B19A-E902-BDD047687AD2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3600" b="1" dirty="0">
                <a:solidFill>
                  <a:srgbClr val="FFFFFF"/>
                </a:solidFill>
                <a:latin typeface="WORK SANS BOLD ROMAN"/>
                <a:cs typeface="Calibri"/>
              </a:rPr>
              <a:t>UML Estructural: CASOS DE USO</a:t>
            </a:r>
          </a:p>
          <a:p>
            <a:pPr>
              <a:defRPr/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4FAB9A-B912-C9C3-A029-1275F735A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1" y="1410571"/>
            <a:ext cx="6149037" cy="403685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BE2C168-E26D-8A88-89EB-9A0D6CAA5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053" y="1330587"/>
            <a:ext cx="5770306" cy="458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22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456236" y="416690"/>
            <a:ext cx="9815809" cy="52787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3600" b="1" dirty="0">
                <a:solidFill>
                  <a:srgbClr val="FFFFFF"/>
                </a:solidFill>
                <a:latin typeface="WORK SANS BOLD ROMAN"/>
                <a:cs typeface="Calibri"/>
              </a:rPr>
              <a:t>UML Estructural: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E51A75D-7EC7-1AA5-C782-B79ECA719642}"/>
              </a:ext>
            </a:extLst>
          </p:cNvPr>
          <p:cNvSpPr txBox="1"/>
          <p:nvPr/>
        </p:nvSpPr>
        <p:spPr>
          <a:xfrm>
            <a:off x="155035" y="3169025"/>
            <a:ext cx="11709260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/>
            <a:endParaRPr lang="es-MX" sz="2800" dirty="0"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 sz="2800" b="1" dirty="0">
                <a:ea typeface="+mn-lt"/>
                <a:cs typeface="+mn-lt"/>
              </a:rPr>
              <a:t>Clases </a:t>
            </a:r>
          </a:p>
          <a:p>
            <a:pPr marL="285750" indent="-285750" algn="just">
              <a:buFont typeface="Arial"/>
              <a:buChar char="•"/>
            </a:pPr>
            <a:r>
              <a:rPr lang="es-MX" sz="2800" b="1" dirty="0">
                <a:ea typeface="+mn-lt"/>
                <a:cs typeface="+mn-lt"/>
              </a:rPr>
              <a:t>MER - DER</a:t>
            </a:r>
          </a:p>
        </p:txBody>
      </p:sp>
    </p:spTree>
    <p:extLst>
      <p:ext uri="{BB962C8B-B14F-4D97-AF65-F5344CB8AC3E}">
        <p14:creationId xmlns:p14="http://schemas.microsoft.com/office/powerpoint/2010/main" val="2880033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BB6F714C-A6B0-54AE-507A-D0700714D94B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defRPr/>
            </a:pPr>
            <a:r>
              <a:rPr lang="en-US" sz="5400" b="1" dirty="0"/>
              <a:t>UML - GUI</a:t>
            </a:r>
            <a:endParaRPr lang="en-US" sz="5400" b="1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E51A75D-7EC7-1AA5-C782-B79ECA719642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Despliegue</a:t>
            </a:r>
            <a:endParaRPr lang="en-US" sz="2000" dirty="0" err="1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ea typeface="Calibri"/>
                <a:cs typeface="Calibri"/>
              </a:rPr>
              <a:t>Bloques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Imagen 3" descr="Learn PHP Tutorial - javatpoint">
            <a:extLst>
              <a:ext uri="{FF2B5EF4-FFF2-40B4-BE49-F238E27FC236}">
                <a16:creationId xmlns:a16="http://schemas.microsoft.com/office/drawing/2014/main" id="{88F1539B-30E0-2B14-7C74-E9E7A2E391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90" r="7825"/>
          <a:stretch/>
        </p:blipFill>
        <p:spPr>
          <a:xfrm>
            <a:off x="5311702" y="158161"/>
            <a:ext cx="6562474" cy="6541689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92924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1B1B4D04B9FCA4497439697FA452080" ma:contentTypeVersion="6" ma:contentTypeDescription="Crear nuevo documento." ma:contentTypeScope="" ma:versionID="6ee2aaa713c9a4aaac4b6075ccb04130">
  <xsd:schema xmlns:xsd="http://www.w3.org/2001/XMLSchema" xmlns:xs="http://www.w3.org/2001/XMLSchema" xmlns:p="http://schemas.microsoft.com/office/2006/metadata/properties" xmlns:ns2="58fe99b2-fa2c-4c38-ab7b-091527f74f35" xmlns:ns3="95947864-ec9a-47e6-a37f-b28f7315911a" targetNamespace="http://schemas.microsoft.com/office/2006/metadata/properties" ma:root="true" ma:fieldsID="8996c7b3554f817ca11c0125082d3252" ns2:_="" ns3:_="">
    <xsd:import namespace="58fe99b2-fa2c-4c38-ab7b-091527f74f35"/>
    <xsd:import namespace="95947864-ec9a-47e6-a37f-b28f731591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fe99b2-fa2c-4c38-ab7b-091527f74f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947864-ec9a-47e6-a37f-b28f7315911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F7AD69-2249-45EB-833F-3538C7B8989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5CB10CE-352F-489D-B6DB-0E01ABE379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fe99b2-fa2c-4c38-ab7b-091527f74f35"/>
    <ds:schemaRef ds:uri="95947864-ec9a-47e6-a37f-b28f731591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C562F09-F6E2-467D-B3F7-F47DE23545B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3951</TotalTime>
  <Words>612</Words>
  <Application>Microsoft Office PowerPoint</Application>
  <PresentationFormat>Widescreen</PresentationFormat>
  <Paragraphs>82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89_92321023432</cp:lastModifiedBy>
  <cp:revision>651</cp:revision>
  <dcterms:created xsi:type="dcterms:W3CDTF">2020-10-01T23:51:28Z</dcterms:created>
  <dcterms:modified xsi:type="dcterms:W3CDTF">2025-10-21T01:35:36Z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0x01010031B1B4D04B9FCA4497439697FA452080</vt:lpwstr>
  </property>
  <property fmtid="{D5CDD505-2E9C-101B-9397-08002B2CF9AE}" pid="3" name="Order">
    <vt:r8>372400</vt:r8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MSIP_Label_fc111285-cafa-4fc9-8a9a-bd902089b24f_Enabled">
    <vt:lpwstr>true</vt:lpwstr>
  </property>
  <property fmtid="{D5CDD505-2E9C-101B-9397-08002B2CF9AE}" pid="10" name="MSIP_Label_fc111285-cafa-4fc9-8a9a-bd902089b24f_SetDate">
    <vt:lpwstr>2025-10-17T23:22:12Z</vt:lpwstr>
  </property>
  <property fmtid="{D5CDD505-2E9C-101B-9397-08002B2CF9AE}" pid="11" name="MSIP_Label_fc111285-cafa-4fc9-8a9a-bd902089b24f_Method">
    <vt:lpwstr>Privileged</vt:lpwstr>
  </property>
  <property fmtid="{D5CDD505-2E9C-101B-9397-08002B2CF9AE}" pid="12" name="MSIP_Label_fc111285-cafa-4fc9-8a9a-bd902089b24f_Name">
    <vt:lpwstr>Public</vt:lpwstr>
  </property>
  <property fmtid="{D5CDD505-2E9C-101B-9397-08002B2CF9AE}" pid="13" name="MSIP_Label_fc111285-cafa-4fc9-8a9a-bd902089b24f_SiteId">
    <vt:lpwstr>cbc2c381-2f2e-4d93-91d1-506c9316ace7</vt:lpwstr>
  </property>
  <property fmtid="{D5CDD505-2E9C-101B-9397-08002B2CF9AE}" pid="14" name="MSIP_Label_fc111285-cafa-4fc9-8a9a-bd902089b24f_ActionId">
    <vt:lpwstr>b853c7e6-06dd-45c7-a9b0-3eb1e7f88032</vt:lpwstr>
  </property>
  <property fmtid="{D5CDD505-2E9C-101B-9397-08002B2CF9AE}" pid="15" name="MSIP_Label_fc111285-cafa-4fc9-8a9a-bd902089b24f_ContentBits">
    <vt:lpwstr>0</vt:lpwstr>
  </property>
  <property fmtid="{D5CDD505-2E9C-101B-9397-08002B2CF9AE}" pid="16" name="MSIP_Label_fc111285-cafa-4fc9-8a9a-bd902089b24f_Tag">
    <vt:lpwstr>10, 0, 1, 1</vt:lpwstr>
  </property>
</Properties>
</file>